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4" r:id="rId6"/>
    <p:sldId id="260" r:id="rId7"/>
    <p:sldId id="261" r:id="rId8"/>
    <p:sldId id="262" r:id="rId9"/>
    <p:sldId id="265" r:id="rId10"/>
    <p:sldId id="266" r:id="rId11"/>
    <p:sldId id="267" r:id="rId12"/>
    <p:sldId id="275" r:id="rId13"/>
    <p:sldId id="263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CFF2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06D95-764A-432A-BB02-95C4F5D4061F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60A69-E660-476B-BB8D-8E5237473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Forte" pitchFamily="66" charset="0"/>
              </a:rPr>
              <a:t>Blue Tooth Communication</a:t>
            </a:r>
            <a:endParaRPr lang="en-US" sz="7200" dirty="0">
              <a:solidFill>
                <a:srgbClr val="FF0000"/>
              </a:solidFill>
              <a:latin typeface="Forte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orte" pitchFamily="66" charset="0"/>
              </a:rPr>
              <a:t>ROBOTICS –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Forte" pitchFamily="66" charset="0"/>
              </a:rPr>
              <a:t>ll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orte" pitchFamily="66" charset="0"/>
              </a:rPr>
              <a:t>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orte" pitchFamily="66" charset="0"/>
              </a:rPr>
              <a:t>MODULE 4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800600" y="1828800"/>
            <a:ext cx="3810000" cy="2362200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000" y="1828800"/>
            <a:ext cx="3657600" cy="2362200"/>
          </a:xfrm>
          <a:prstGeom prst="rect">
            <a:avLst/>
          </a:prstGeom>
          <a:solidFill>
            <a:srgbClr val="FF7C80"/>
          </a:solidFill>
          <a:ln w="38100"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4525963"/>
          </a:xfrm>
        </p:spPr>
        <p:txBody>
          <a:bodyPr/>
          <a:lstStyle/>
          <a:p>
            <a:pPr lvl="0"/>
            <a:r>
              <a:rPr lang="en-US" dirty="0" smtClean="0">
                <a:latin typeface="Comic Sans MS" pitchFamily="66" charset="0"/>
              </a:rPr>
              <a:t>The message section includes the message </a:t>
            </a:r>
            <a:r>
              <a:rPr lang="en-US" b="1" u="sng" dirty="0" smtClean="0">
                <a:solidFill>
                  <a:srgbClr val="FF7C80"/>
                </a:solidFill>
                <a:latin typeface="Comic Sans MS" pitchFamily="66" charset="0"/>
              </a:rPr>
              <a:t>type</a:t>
            </a:r>
            <a:r>
              <a:rPr lang="en-US" dirty="0" smtClean="0">
                <a:latin typeface="Comic Sans MS" pitchFamily="66" charset="0"/>
              </a:rPr>
              <a:t> and the message </a:t>
            </a:r>
            <a:r>
              <a:rPr lang="en-US" u="sng" dirty="0" smtClean="0">
                <a:solidFill>
                  <a:srgbClr val="FFC000"/>
                </a:solidFill>
                <a:latin typeface="Comic Sans MS" pitchFamily="66" charset="0"/>
              </a:rPr>
              <a:t>content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0"/>
            <a:ext cx="7848600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Message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828800"/>
            <a:ext cx="3733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000" dirty="0" smtClean="0">
                <a:latin typeface="Comic Sans MS" pitchFamily="66" charset="0"/>
              </a:rPr>
              <a:t>The message type </a:t>
            </a:r>
            <a:r>
              <a:rPr lang="en-US" sz="3000" u="sng" dirty="0" smtClean="0">
                <a:latin typeface="Comic Sans MS" pitchFamily="66" charset="0"/>
              </a:rPr>
              <a:t>(logic, number or text) </a:t>
            </a:r>
            <a:r>
              <a:rPr lang="en-US" sz="3000" dirty="0" smtClean="0">
                <a:latin typeface="Comic Sans MS" pitchFamily="66" charset="0"/>
              </a:rPr>
              <a:t>can be selected from the drop-down menu. </a:t>
            </a:r>
          </a:p>
          <a:p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1828800"/>
            <a:ext cx="411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000" dirty="0" smtClean="0">
                <a:latin typeface="Comic Sans MS" pitchFamily="66" charset="0"/>
              </a:rPr>
              <a:t>Then, you can write your message in the text box immediately below the drop-down menu.</a:t>
            </a:r>
          </a:p>
          <a:p>
            <a:endParaRPr lang="en-US" sz="3000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19600"/>
            <a:ext cx="7772400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2286000" y="5029200"/>
            <a:ext cx="6248400" cy="1219200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rId3" action="ppaction://hlinksldjump" highlightClick="1"/>
          </p:cNvPr>
          <p:cNvSpPr/>
          <p:nvPr/>
        </p:nvSpPr>
        <p:spPr>
          <a:xfrm>
            <a:off x="8382000" y="1143000"/>
            <a:ext cx="762000" cy="609600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08037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Each NXT brick has </a:t>
            </a:r>
            <a:r>
              <a:rPr lang="en-US" sz="2400" u="sng" dirty="0" smtClean="0">
                <a:latin typeface="Comic Sans MS" pitchFamily="66" charset="0"/>
              </a:rPr>
              <a:t>10 mailbox numbers </a:t>
            </a:r>
            <a:r>
              <a:rPr lang="en-US" sz="2400" dirty="0" smtClean="0">
                <a:latin typeface="Comic Sans MS" pitchFamily="66" charset="0"/>
              </a:rPr>
              <a:t>where wireless messages can be </a:t>
            </a:r>
            <a:r>
              <a:rPr lang="en-US" sz="2400" u="sng" dirty="0" smtClean="0">
                <a:latin typeface="Comic Sans MS" pitchFamily="66" charset="0"/>
              </a:rPr>
              <a:t>deposited or stored</a:t>
            </a:r>
            <a:r>
              <a:rPr lang="en-US" sz="2400" dirty="0" smtClean="0">
                <a:latin typeface="Comic Sans MS" pitchFamily="66" charset="0"/>
              </a:rPr>
              <a:t>. </a:t>
            </a:r>
          </a:p>
          <a:p>
            <a:r>
              <a:rPr lang="en-US" sz="2400" u="sng" dirty="0" smtClean="0">
                <a:latin typeface="Comic Sans MS" pitchFamily="66" charset="0"/>
              </a:rPr>
              <a:t>Each mailbox number can hold up to five messages</a:t>
            </a:r>
            <a:r>
              <a:rPr lang="en-US" sz="2400" dirty="0" smtClean="0">
                <a:latin typeface="Comic Sans MS" pitchFamily="66" charset="0"/>
              </a:rPr>
              <a:t>. </a:t>
            </a:r>
          </a:p>
          <a:p>
            <a:r>
              <a:rPr lang="en-US" sz="2400" dirty="0" smtClean="0">
                <a:latin typeface="Comic Sans MS" pitchFamily="66" charset="0"/>
              </a:rPr>
              <a:t>If the mailbox number fills up with five messages, adding one more message will cause the NXT to </a:t>
            </a:r>
            <a:r>
              <a:rPr lang="en-US" sz="2400" u="sng" dirty="0" smtClean="0">
                <a:latin typeface="Comic Sans MS" pitchFamily="66" charset="0"/>
              </a:rPr>
              <a:t>erase the oldest message</a:t>
            </a:r>
            <a:r>
              <a:rPr lang="en-US" sz="2400" dirty="0" smtClean="0">
                <a:latin typeface="Comic Sans MS" pitchFamily="66" charset="0"/>
              </a:rPr>
              <a:t>. </a:t>
            </a:r>
          </a:p>
          <a:p>
            <a:r>
              <a:rPr lang="en-US" sz="2400" dirty="0" smtClean="0">
                <a:latin typeface="Comic Sans MS" pitchFamily="66" charset="0"/>
              </a:rPr>
              <a:t>For Example, if a send message block attempts to put a sixth value in Mailbox 5, the first value inserted into Mailbox 5 will be deleted.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0"/>
            <a:ext cx="8305800" cy="707886"/>
          </a:xfrm>
          <a:prstGeom prst="rect">
            <a:avLst/>
          </a:prstGeom>
          <a:solidFill>
            <a:srgbClr val="FF7C8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Mailbox</a:t>
            </a:r>
            <a:endParaRPr lang="en-US" sz="40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19600"/>
            <a:ext cx="7772400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209800" y="6248400"/>
            <a:ext cx="6248400" cy="609600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rId3" action="ppaction://hlinksldjump" highlightClick="1"/>
          </p:cNvPr>
          <p:cNvSpPr/>
          <p:nvPr/>
        </p:nvSpPr>
        <p:spPr>
          <a:xfrm>
            <a:off x="8305800" y="1219200"/>
            <a:ext cx="762000" cy="609600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400" y="1371600"/>
            <a:ext cx="7467600" cy="3810000"/>
          </a:xfrm>
          <a:prstGeom prst="rect">
            <a:avLst/>
          </a:prstGeo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rte" pitchFamily="66" charset="0"/>
                <a:ea typeface="+mj-ea"/>
                <a:cs typeface="+mj-cs"/>
              </a:rPr>
              <a:t>Receive Message Block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omic Sans MS" pitchFamily="66" charset="0"/>
              </a:rPr>
              <a:t>The receive message block allows you to receive a wireless message from another NXT. </a:t>
            </a:r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Receive </a:t>
            </a:r>
            <a:r>
              <a:rPr lang="en-US" sz="2800" dirty="0">
                <a:latin typeface="Comic Sans MS" pitchFamily="66" charset="0"/>
              </a:rPr>
              <a:t>message block can be found in the </a:t>
            </a:r>
            <a:r>
              <a:rPr lang="en-US" sz="2800" u="sng" dirty="0">
                <a:latin typeface="Comic Sans MS" pitchFamily="66" charset="0"/>
              </a:rPr>
              <a:t>Sensor group </a:t>
            </a:r>
            <a:r>
              <a:rPr lang="en-US" sz="2800" dirty="0">
                <a:latin typeface="Comic Sans MS" pitchFamily="66" charset="0"/>
              </a:rPr>
              <a:t>on the </a:t>
            </a:r>
            <a:r>
              <a:rPr lang="en-US" sz="2800" u="sng" dirty="0">
                <a:latin typeface="Comic Sans MS" pitchFamily="66" charset="0"/>
              </a:rPr>
              <a:t>Complete </a:t>
            </a:r>
            <a:r>
              <a:rPr lang="en-US" sz="2800" u="sng" dirty="0" smtClean="0">
                <a:latin typeface="Comic Sans MS" pitchFamily="66" charset="0"/>
              </a:rPr>
              <a:t>Palette</a:t>
            </a:r>
            <a:endParaRPr lang="en-US" sz="2800" dirty="0">
              <a:latin typeface="Comic Sans MS" pitchFamily="66" charset="0"/>
            </a:endParaRPr>
          </a:p>
          <a:p>
            <a:endParaRPr lang="en-US" sz="2800" dirty="0">
              <a:latin typeface="Comic Sans MS" pitchFamily="66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r>
              <a:rPr lang="en-US" sz="4800" dirty="0" smtClean="0">
                <a:latin typeface="Forte" pitchFamily="66" charset="0"/>
              </a:rPr>
              <a:t>Receive Message Block</a:t>
            </a:r>
            <a:endParaRPr lang="en-US" sz="4800" dirty="0">
              <a:latin typeface="Forte" pitchFamily="66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1505" name="Group 7"/>
          <p:cNvGrpSpPr>
            <a:grpSpLocks/>
          </p:cNvGrpSpPr>
          <p:nvPr/>
        </p:nvGrpSpPr>
        <p:grpSpPr bwMode="auto">
          <a:xfrm>
            <a:off x="304800" y="5029200"/>
            <a:ext cx="7696200" cy="1530350"/>
            <a:chOff x="0" y="0"/>
            <a:chExt cx="6934200" cy="920750"/>
          </a:xfrm>
        </p:grpSpPr>
        <p:pic>
          <p:nvPicPr>
            <p:cNvPr id="2248" name="Picture 2248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4450"/>
              <a:ext cx="6934200" cy="876300"/>
            </a:xfrm>
            <a:prstGeom prst="rect">
              <a:avLst/>
            </a:prstGeom>
            <a:noFill/>
          </p:spPr>
        </p:pic>
        <p:sp>
          <p:nvSpPr>
            <p:cNvPr id="2259" name="Connector 2259"/>
            <p:cNvSpPr>
              <a:spLocks noChangeArrowheads="1"/>
            </p:cNvSpPr>
            <p:nvPr/>
          </p:nvSpPr>
          <p:spPr bwMode="auto">
            <a:xfrm>
              <a:off x="6110627" y="0"/>
              <a:ext cx="644770" cy="914400"/>
            </a:xfrm>
            <a:prstGeom prst="flowChartConnector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581400"/>
            <a:ext cx="1524000" cy="1371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Arrow Connector 10"/>
          <p:cNvCxnSpPr>
            <a:stCxn id="2259" idx="0"/>
            <a:endCxn id="9" idx="1"/>
          </p:cNvCxnSpPr>
          <p:nvPr/>
        </p:nvCxnSpPr>
        <p:spPr>
          <a:xfrm flipV="1">
            <a:off x="7444736" y="4267200"/>
            <a:ext cx="175264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omic Sans MS" pitchFamily="66" charset="0"/>
              </a:rPr>
              <a:t>The receive message block can be configured using either the configuration panel </a:t>
            </a:r>
            <a:r>
              <a:rPr lang="en-US" sz="2800" dirty="0" smtClean="0">
                <a:latin typeface="Comic Sans MS" pitchFamily="66" charset="0"/>
              </a:rPr>
              <a:t>or </a:t>
            </a:r>
            <a:r>
              <a:rPr lang="en-US" sz="2800" dirty="0">
                <a:latin typeface="Comic Sans MS" pitchFamily="66" charset="0"/>
              </a:rPr>
              <a:t>using data </a:t>
            </a:r>
            <a:r>
              <a:rPr lang="en-US" sz="2800" dirty="0" smtClean="0">
                <a:latin typeface="Comic Sans MS" pitchFamily="66" charset="0"/>
              </a:rPr>
              <a:t>wires.</a:t>
            </a:r>
            <a:endParaRPr lang="en-US" sz="2800" dirty="0">
              <a:latin typeface="Comic Sans MS" pitchFamily="66" charset="0"/>
            </a:endParaRPr>
          </a:p>
          <a:p>
            <a:endParaRPr lang="en-US" sz="2800" dirty="0">
              <a:latin typeface="Comic Sans MS" pitchFamily="66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52800"/>
            <a:ext cx="5334000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13158"/>
          <a:stretch/>
        </p:blipFill>
        <p:spPr bwMode="auto">
          <a:xfrm>
            <a:off x="6019800" y="2743200"/>
            <a:ext cx="2667000" cy="4114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r>
              <a:rPr lang="en-US" sz="4800" dirty="0" smtClean="0">
                <a:latin typeface="Forte" pitchFamily="66" charset="0"/>
              </a:rPr>
              <a:t>Receive Message Block</a:t>
            </a:r>
            <a:endParaRPr lang="en-US" sz="4800" dirty="0"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itchFamily="66" charset="0"/>
              </a:rPr>
              <a:t>To use the receive message block, you set the following </a:t>
            </a:r>
            <a:r>
              <a:rPr lang="en-US" dirty="0" smtClean="0">
                <a:latin typeface="Comic Sans MS" pitchFamily="66" charset="0"/>
              </a:rPr>
              <a:t>parameters: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 marL="914400" lvl="1" indent="-514350">
              <a:buAutoNum type="arabicPeriod"/>
            </a:pPr>
            <a:r>
              <a:rPr lang="en-US" sz="3200" dirty="0" smtClean="0">
                <a:latin typeface="Comic Sans MS" pitchFamily="66" charset="0"/>
              </a:rPr>
              <a:t>M</a:t>
            </a:r>
          </a:p>
          <a:p>
            <a:pPr marL="914400" lvl="1" indent="-514350">
              <a:buAutoNum type="arabicPeriod"/>
            </a:pPr>
            <a:r>
              <a:rPr lang="en-US" sz="3200" dirty="0">
                <a:latin typeface="Comic Sans MS" pitchFamily="66" charset="0"/>
              </a:rPr>
              <a:t>C</a:t>
            </a:r>
            <a:r>
              <a:rPr lang="en-US" sz="3200" dirty="0" smtClean="0">
                <a:latin typeface="Comic Sans MS" pitchFamily="66" charset="0"/>
              </a:rPr>
              <a:t>ompare </a:t>
            </a:r>
            <a:r>
              <a:rPr lang="en-US" sz="3200" dirty="0">
                <a:latin typeface="Comic Sans MS" pitchFamily="66" charset="0"/>
              </a:rPr>
              <a:t>to </a:t>
            </a:r>
            <a:endParaRPr lang="en-US" sz="3200" dirty="0" smtClean="0">
              <a:latin typeface="Comic Sans MS" pitchFamily="66" charset="0"/>
            </a:endParaRPr>
          </a:p>
          <a:p>
            <a:pPr marL="914400" lvl="1" indent="-514350">
              <a:buAutoNum type="arabicPeriod"/>
            </a:pPr>
            <a:r>
              <a:rPr lang="en-US" sz="3200" dirty="0" smtClean="0">
                <a:latin typeface="Comic Sans MS" pitchFamily="66" charset="0"/>
              </a:rPr>
              <a:t>Mailbox </a:t>
            </a:r>
            <a:endParaRPr lang="en-US" sz="3200" dirty="0">
              <a:latin typeface="Comic Sans MS" pitchFamily="66" charset="0"/>
            </a:endParaRP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r>
              <a:rPr lang="en-US" sz="4800" dirty="0" smtClean="0">
                <a:latin typeface="Forte" pitchFamily="66" charset="0"/>
              </a:rPr>
              <a:t>Receive Message Block</a:t>
            </a:r>
            <a:endParaRPr lang="en-US" sz="4800" dirty="0">
              <a:latin typeface="Forte" pitchFamily="66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1371600" y="3276600"/>
            <a:ext cx="32004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Message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371600" y="3834825"/>
            <a:ext cx="3200400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Compare to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1371600" y="4419600"/>
            <a:ext cx="3200400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Mailbox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8" name="Action Button: End 7">
            <a:hlinkClick r:id="rId5" action="ppaction://hlinksldjump" highlightClick="1"/>
          </p:cNvPr>
          <p:cNvSpPr/>
          <p:nvPr/>
        </p:nvSpPr>
        <p:spPr>
          <a:xfrm>
            <a:off x="7924800" y="3505200"/>
            <a:ext cx="838200" cy="685800"/>
          </a:xfrm>
          <a:prstGeom prst="actionButtonEn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Comic Sans MS" pitchFamily="66" charset="0"/>
              </a:rPr>
              <a:t>The </a:t>
            </a:r>
            <a:r>
              <a:rPr lang="en-US" dirty="0">
                <a:latin typeface="Comic Sans MS" pitchFamily="66" charset="0"/>
              </a:rPr>
              <a:t>message section allows you to select the type of message being received </a:t>
            </a:r>
            <a:r>
              <a:rPr lang="en-US" b="1" u="sng" dirty="0">
                <a:latin typeface="Comic Sans MS" pitchFamily="66" charset="0"/>
              </a:rPr>
              <a:t>(logic, number or text).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381000"/>
            <a:ext cx="76200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Message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05200"/>
            <a:ext cx="6934200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514600" y="3505200"/>
            <a:ext cx="5334000" cy="609600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rId3" action="ppaction://hlinksldjump" highlightClick="1"/>
          </p:cNvPr>
          <p:cNvSpPr/>
          <p:nvPr/>
        </p:nvSpPr>
        <p:spPr>
          <a:xfrm>
            <a:off x="8382000" y="6248400"/>
            <a:ext cx="762000" cy="609600"/>
          </a:xfrm>
          <a:prstGeom prst="actionButtonBackPrevious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5259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omic Sans MS" pitchFamily="66" charset="0"/>
              </a:rPr>
              <a:t>If you want to compare the incoming message with </a:t>
            </a:r>
            <a:r>
              <a:rPr lang="en-US" sz="2800">
                <a:latin typeface="Comic Sans MS" pitchFamily="66" charset="0"/>
              </a:rPr>
              <a:t>a </a:t>
            </a:r>
            <a:r>
              <a:rPr lang="en-US" sz="2800" smtClean="0">
                <a:latin typeface="Comic Sans MS" pitchFamily="66" charset="0"/>
              </a:rPr>
              <a:t>text </a:t>
            </a:r>
            <a:r>
              <a:rPr lang="en-US" sz="2800" dirty="0">
                <a:latin typeface="Comic Sans MS" pitchFamily="66" charset="0"/>
              </a:rPr>
              <a:t>message, either type the test text or number or use the radio buttons to choose the logic test value (True or False). </a:t>
            </a:r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If </a:t>
            </a:r>
            <a:r>
              <a:rPr lang="en-US" sz="2800" dirty="0">
                <a:latin typeface="Comic Sans MS" pitchFamily="66" charset="0"/>
              </a:rPr>
              <a:t>the test message and the received message are the same, the Yes/No data wire will return a value of “1”; otherwise, it will return a value of “0”.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772400" cy="70788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Compare to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90600" y="4267200"/>
            <a:ext cx="6934200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514600" y="4953000"/>
            <a:ext cx="5334000" cy="609600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rId3" action="ppaction://hlinksldjump" highlightClick="1"/>
          </p:cNvPr>
          <p:cNvSpPr/>
          <p:nvPr/>
        </p:nvSpPr>
        <p:spPr>
          <a:xfrm>
            <a:off x="8382000" y="6248400"/>
            <a:ext cx="762000" cy="609600"/>
          </a:xfrm>
          <a:prstGeom prst="actionButtonBackPrevious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itchFamily="66" charset="0"/>
              </a:rPr>
              <a:t>The mailbox identifies the receiver’s mailbox where the sent message will be stored.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457200"/>
            <a:ext cx="815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Mailbox</a:t>
            </a:r>
            <a:endParaRPr lang="en-US" sz="3200" dirty="0">
              <a:latin typeface="Comic Sans MS" pitchFamily="66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86200"/>
            <a:ext cx="6934200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667000" y="5105400"/>
            <a:ext cx="5334000" cy="685800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rId3" action="ppaction://hlinksldjump" highlightClick="1"/>
          </p:cNvPr>
          <p:cNvSpPr/>
          <p:nvPr/>
        </p:nvSpPr>
        <p:spPr>
          <a:xfrm>
            <a:off x="8382000" y="6248400"/>
            <a:ext cx="762000" cy="609600"/>
          </a:xfrm>
          <a:prstGeom prst="actionButtonBackPrevious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676400"/>
            <a:ext cx="8229600" cy="2438400"/>
          </a:xfrm>
          <a:prstGeom prst="rect">
            <a:avLst/>
          </a:prstGeo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8000" dirty="0" smtClean="0">
                <a:latin typeface="Forte" pitchFamily="66" charset="0"/>
              </a:rPr>
              <a:t>Lab Activities 1 &amp; 2 + Review Exercises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orte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latin typeface="Comic Sans MS" pitchFamily="66" charset="0"/>
              </a:rPr>
              <a:t>Set up a Bluetooth connection between two NXTs.</a:t>
            </a:r>
          </a:p>
          <a:p>
            <a:pPr lvl="0"/>
            <a:r>
              <a:rPr lang="en-US" dirty="0">
                <a:latin typeface="Comic Sans MS" pitchFamily="66" charset="0"/>
              </a:rPr>
              <a:t>Send/receive messages wirelessly using send/receive message blocks</a:t>
            </a:r>
          </a:p>
          <a:p>
            <a:pPr lvl="0"/>
            <a:r>
              <a:rPr lang="en-US" dirty="0">
                <a:latin typeface="Comic Sans MS" pitchFamily="66" charset="0"/>
              </a:rPr>
              <a:t>Use one NXT robot as a remote control for another robot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04800"/>
            <a:ext cx="8229600" cy="1143000"/>
          </a:xfrm>
          <a:prstGeom prst="rect">
            <a:avLst/>
          </a:prstGeo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rte" pitchFamily="66" charset="0"/>
                <a:ea typeface="+mj-ea"/>
                <a:cs typeface="+mj-cs"/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omic Sans MS" pitchFamily="66" charset="0"/>
              </a:rPr>
              <a:t>Bluetooth is a wireless technology commonly used in cell phones, headsets, PDAs, laptops, and other portable devices </a:t>
            </a:r>
            <a:r>
              <a:rPr lang="en-US" sz="2800" u="sng" dirty="0">
                <a:latin typeface="Comic Sans MS" pitchFamily="66" charset="0"/>
              </a:rPr>
              <a:t>to exchange information without the use of cables</a:t>
            </a:r>
            <a:r>
              <a:rPr lang="en-US" sz="2800" dirty="0">
                <a:latin typeface="Comic Sans MS" pitchFamily="66" charset="0"/>
              </a:rPr>
              <a:t>. </a:t>
            </a:r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Although </a:t>
            </a:r>
            <a:r>
              <a:rPr lang="en-US" sz="2800" dirty="0">
                <a:latin typeface="Comic Sans MS" pitchFamily="66" charset="0"/>
              </a:rPr>
              <a:t>its </a:t>
            </a:r>
            <a:r>
              <a:rPr lang="en-US" sz="2800" u="sng" dirty="0">
                <a:latin typeface="Comic Sans MS" pitchFamily="66" charset="0"/>
              </a:rPr>
              <a:t>range is limited</a:t>
            </a:r>
            <a:r>
              <a:rPr lang="en-US" sz="2800" dirty="0">
                <a:latin typeface="Comic Sans MS" pitchFamily="66" charset="0"/>
              </a:rPr>
              <a:t>, it offers a means to communicate with devices </a:t>
            </a:r>
            <a:r>
              <a:rPr lang="en-US" sz="2800" u="sng" dirty="0">
                <a:latin typeface="Comic Sans MS" pitchFamily="66" charset="0"/>
              </a:rPr>
              <a:t>using only a small amount of </a:t>
            </a:r>
            <a:r>
              <a:rPr lang="en-US" sz="2800" u="sng" dirty="0" smtClean="0">
                <a:latin typeface="Comic Sans MS" pitchFamily="66" charset="0"/>
              </a:rPr>
              <a:t>power.</a:t>
            </a:r>
            <a:endParaRPr lang="en-US" sz="2800" dirty="0">
              <a:latin typeface="Comic Sans MS" pitchFamily="66" charset="0"/>
            </a:endParaRPr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r>
              <a:rPr lang="en-US" sz="4800" dirty="0" smtClean="0">
                <a:latin typeface="Forte" pitchFamily="66" charset="0"/>
              </a:rPr>
              <a:t>Introduction</a:t>
            </a:r>
            <a:endParaRPr lang="en-US" sz="4800" dirty="0">
              <a:latin typeface="Forte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4876801"/>
            <a:ext cx="198120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20053" y="4876800"/>
            <a:ext cx="1994747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876801"/>
            <a:ext cx="219964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876800"/>
            <a:ext cx="2514600" cy="19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2800" dirty="0" smtClean="0">
                <a:latin typeface="Comic Sans MS" pitchFamily="66" charset="0"/>
              </a:rPr>
              <a:t>1. </a:t>
            </a:r>
            <a:r>
              <a:rPr lang="en-US" sz="2800" u="sng" dirty="0" smtClean="0">
                <a:latin typeface="Comic Sans MS" pitchFamily="66" charset="0"/>
              </a:rPr>
              <a:t>Download </a:t>
            </a:r>
            <a:r>
              <a:rPr lang="en-US" sz="2800" u="sng" dirty="0">
                <a:latin typeface="Comic Sans MS" pitchFamily="66" charset="0"/>
              </a:rPr>
              <a:t>an NXT-G program </a:t>
            </a:r>
            <a:r>
              <a:rPr lang="en-US" sz="2800" dirty="0">
                <a:latin typeface="Comic Sans MS" pitchFamily="66" charset="0"/>
              </a:rPr>
              <a:t>without the USB cable (wirelessly).</a:t>
            </a:r>
          </a:p>
          <a:p>
            <a:pPr lvl="0">
              <a:buNone/>
            </a:pPr>
            <a:r>
              <a:rPr lang="en-US" sz="2800" dirty="0" smtClean="0">
                <a:latin typeface="Comic Sans MS" pitchFamily="66" charset="0"/>
              </a:rPr>
              <a:t>2. </a:t>
            </a:r>
            <a:r>
              <a:rPr lang="en-US" sz="2800" u="sng" dirty="0" smtClean="0">
                <a:latin typeface="Comic Sans MS" pitchFamily="66" charset="0"/>
              </a:rPr>
              <a:t>Exchange </a:t>
            </a:r>
            <a:r>
              <a:rPr lang="en-US" sz="2800" u="sng" dirty="0">
                <a:latin typeface="Comic Sans MS" pitchFamily="66" charset="0"/>
              </a:rPr>
              <a:t>information between two robots </a:t>
            </a:r>
            <a:r>
              <a:rPr lang="en-US" sz="2800" dirty="0">
                <a:latin typeface="Comic Sans MS" pitchFamily="66" charset="0"/>
              </a:rPr>
              <a:t>such as soccer </a:t>
            </a:r>
            <a:r>
              <a:rPr lang="en-US" sz="2800" dirty="0" smtClean="0">
                <a:latin typeface="Comic Sans MS" pitchFamily="66" charset="0"/>
              </a:rPr>
              <a:t>players.</a:t>
            </a:r>
          </a:p>
          <a:p>
            <a:pPr lvl="0">
              <a:buNone/>
            </a:pPr>
            <a:r>
              <a:rPr lang="en-US" sz="2800" dirty="0" smtClean="0">
                <a:latin typeface="Comic Sans MS" pitchFamily="66" charset="0"/>
              </a:rPr>
              <a:t>3. </a:t>
            </a:r>
            <a:r>
              <a:rPr lang="en-US" sz="2800" u="sng" dirty="0" smtClean="0">
                <a:latin typeface="Comic Sans MS" pitchFamily="66" charset="0"/>
              </a:rPr>
              <a:t>Design </a:t>
            </a:r>
            <a:r>
              <a:rPr lang="en-US" sz="2800" u="sng" dirty="0">
                <a:latin typeface="Comic Sans MS" pitchFamily="66" charset="0"/>
              </a:rPr>
              <a:t>a remote control to control a moving vehicle wirelessly</a:t>
            </a:r>
          </a:p>
          <a:p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In this module, you will learn how </a:t>
            </a:r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to send/ receive </a:t>
            </a:r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data wirelessly </a:t>
            </a:r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using send /receive </a:t>
            </a:r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message blocks.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Forte" pitchFamily="66" charset="0"/>
              </a:rPr>
              <a:t>Bluetooth communication in NXT-G programs can be used to:</a:t>
            </a:r>
            <a:endParaRPr lang="en-US" sz="4800" dirty="0"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1600200"/>
            <a:ext cx="7924800" cy="3505200"/>
          </a:xfrm>
          <a:prstGeom prst="rect">
            <a:avLst/>
          </a:prstGeo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orte" pitchFamily="66" charset="0"/>
                <a:ea typeface="+mj-ea"/>
                <a:cs typeface="+mj-cs"/>
              </a:rPr>
              <a:t>Send Message Block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>
                <a:latin typeface="Comic Sans MS" pitchFamily="66" charset="0"/>
              </a:rPr>
              <a:t>The send message block allows you to send a wireless message to another NXT. </a:t>
            </a:r>
            <a:endParaRPr lang="en-US" sz="2800" i="1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Send </a:t>
            </a:r>
            <a:r>
              <a:rPr lang="en-US" sz="2800" dirty="0">
                <a:latin typeface="Comic Sans MS" pitchFamily="66" charset="0"/>
              </a:rPr>
              <a:t>message block can be found in the </a:t>
            </a:r>
            <a:r>
              <a:rPr lang="en-US" sz="2800" u="sng" dirty="0">
                <a:latin typeface="Comic Sans MS" pitchFamily="66" charset="0"/>
              </a:rPr>
              <a:t>Action group </a:t>
            </a:r>
            <a:r>
              <a:rPr lang="en-US" sz="2800" dirty="0">
                <a:latin typeface="Comic Sans MS" pitchFamily="66" charset="0"/>
              </a:rPr>
              <a:t>on the </a:t>
            </a:r>
            <a:r>
              <a:rPr lang="en-US" sz="2800" u="sng" dirty="0">
                <a:latin typeface="Comic Sans MS" pitchFamily="66" charset="0"/>
              </a:rPr>
              <a:t>Complete </a:t>
            </a:r>
            <a:r>
              <a:rPr lang="en-US" sz="2800" u="sng" dirty="0" smtClean="0">
                <a:latin typeface="Comic Sans MS" pitchFamily="66" charset="0"/>
              </a:rPr>
              <a:t>Palette</a:t>
            </a:r>
            <a:endParaRPr lang="en-US" sz="2800" u="sng" dirty="0">
              <a:latin typeface="Comic Sans MS" pitchFamily="66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r>
              <a:rPr lang="en-US" sz="4800" dirty="0" smtClean="0">
                <a:latin typeface="Forte" pitchFamily="66" charset="0"/>
              </a:rPr>
              <a:t>Send Message Block</a:t>
            </a:r>
            <a:endParaRPr lang="en-US" sz="4800" dirty="0">
              <a:latin typeface="Forte" pitchFamily="66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241" name="Group 4"/>
          <p:cNvGrpSpPr>
            <a:grpSpLocks/>
          </p:cNvGrpSpPr>
          <p:nvPr/>
        </p:nvGrpSpPr>
        <p:grpSpPr bwMode="auto">
          <a:xfrm>
            <a:off x="228600" y="4876800"/>
            <a:ext cx="8610600" cy="1447800"/>
            <a:chOff x="0" y="0"/>
            <a:chExt cx="4700905" cy="933938"/>
          </a:xfrm>
        </p:grpSpPr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9538"/>
              <a:ext cx="4700905" cy="914400"/>
            </a:xfrm>
            <a:prstGeom prst="rect">
              <a:avLst/>
            </a:prstGeom>
            <a:noFill/>
          </p:spPr>
        </p:pic>
        <p:sp>
          <p:nvSpPr>
            <p:cNvPr id="30" name="Connector 30"/>
            <p:cNvSpPr>
              <a:spLocks noChangeArrowheads="1"/>
            </p:cNvSpPr>
            <p:nvPr/>
          </p:nvSpPr>
          <p:spPr bwMode="auto">
            <a:xfrm>
              <a:off x="3151530" y="0"/>
              <a:ext cx="644770" cy="914400"/>
            </a:xfrm>
            <a:prstGeom prst="flowChartConnector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" name="Picture 9"/>
          <p:cNvPicPr/>
          <p:nvPr/>
        </p:nvPicPr>
        <p:blipFill rotWithShape="1">
          <a:blip r:embed="rId3" cstate="print"/>
          <a:srcRect b="60612"/>
          <a:stretch/>
        </p:blipFill>
        <p:spPr bwMode="auto">
          <a:xfrm>
            <a:off x="7372350" y="2819400"/>
            <a:ext cx="1771650" cy="1752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cxnSp>
        <p:nvCxnSpPr>
          <p:cNvPr id="12" name="Straight Arrow Connector 11"/>
          <p:cNvCxnSpPr>
            <a:stCxn id="30" idx="0"/>
            <a:endCxn id="10" idx="1"/>
          </p:cNvCxnSpPr>
          <p:nvPr/>
        </p:nvCxnSpPr>
        <p:spPr>
          <a:xfrm flipV="1">
            <a:off x="6591736" y="3695700"/>
            <a:ext cx="780614" cy="1181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omic Sans MS" pitchFamily="66" charset="0"/>
              </a:rPr>
              <a:t>The send message block can be configured using either the configuration </a:t>
            </a:r>
            <a:r>
              <a:rPr lang="en-US" sz="2800" dirty="0" smtClean="0">
                <a:latin typeface="Comic Sans MS" pitchFamily="66" charset="0"/>
              </a:rPr>
              <a:t>panel or </a:t>
            </a:r>
            <a:r>
              <a:rPr lang="en-US" sz="2800" dirty="0">
                <a:latin typeface="Comic Sans MS" pitchFamily="66" charset="0"/>
              </a:rPr>
              <a:t>using data wires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55626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297295" y="2743200"/>
            <a:ext cx="2541905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r>
              <a:rPr lang="en-US" sz="4800" dirty="0" smtClean="0">
                <a:latin typeface="Forte" pitchFamily="66" charset="0"/>
              </a:rPr>
              <a:t>Send Message Block</a:t>
            </a:r>
            <a:endParaRPr lang="en-US" sz="4800" dirty="0"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itchFamily="66" charset="0"/>
              </a:rPr>
              <a:t>To use the send message block, you set the following </a:t>
            </a:r>
            <a:r>
              <a:rPr lang="en-US" dirty="0" smtClean="0">
                <a:latin typeface="Comic Sans MS" pitchFamily="66" charset="0"/>
              </a:rPr>
              <a:t>parameters: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 marL="914400" lvl="1" indent="-514350">
              <a:buAutoNum type="arabicPeriod"/>
            </a:pPr>
            <a:r>
              <a:rPr lang="en-US" sz="3200" dirty="0" smtClean="0">
                <a:latin typeface="Comic Sans MS" pitchFamily="66" charset="0"/>
              </a:rPr>
              <a:t>Connection </a:t>
            </a:r>
          </a:p>
          <a:p>
            <a:pPr marL="914400" lvl="1" indent="-514350">
              <a:buAutoNum type="arabicPeriod"/>
            </a:pPr>
            <a:r>
              <a:rPr lang="en-US" sz="3200" dirty="0">
                <a:latin typeface="Comic Sans MS" pitchFamily="66" charset="0"/>
              </a:rPr>
              <a:t>M</a:t>
            </a:r>
            <a:r>
              <a:rPr lang="en-US" sz="3200" dirty="0" smtClean="0">
                <a:latin typeface="Comic Sans MS" pitchFamily="66" charset="0"/>
              </a:rPr>
              <a:t>essage </a:t>
            </a:r>
          </a:p>
          <a:p>
            <a:pPr marL="914400" lvl="1" indent="-514350">
              <a:buAutoNum type="arabicPeriod"/>
            </a:pPr>
            <a:r>
              <a:rPr lang="en-US" sz="3200" dirty="0" smtClean="0">
                <a:latin typeface="Comic Sans MS" pitchFamily="66" charset="0"/>
              </a:rPr>
              <a:t>Mailbox </a:t>
            </a:r>
            <a:endParaRPr lang="en-US" sz="3200" dirty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gradFill flip="none" rotWithShape="1">
            <a:gsLst>
              <a:gs pos="0">
                <a:srgbClr val="FFCFF2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r>
              <a:rPr lang="en-US" sz="4800" dirty="0" smtClean="0">
                <a:latin typeface="Forte" pitchFamily="66" charset="0"/>
              </a:rPr>
              <a:t>Send Message Block</a:t>
            </a:r>
            <a:endParaRPr lang="en-US" sz="4800" dirty="0">
              <a:latin typeface="Forte" pitchFamily="66" charset="0"/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1371600" y="3276600"/>
            <a:ext cx="4419600" cy="584775"/>
          </a:xfrm>
          <a:prstGeom prst="rect">
            <a:avLst/>
          </a:prstGeom>
          <a:solidFill>
            <a:srgbClr val="FFCF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itchFamily="66" charset="0"/>
              </a:rPr>
              <a:t>Connection</a:t>
            </a:r>
            <a:endParaRPr lang="en-US" sz="32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371600" y="3834825"/>
            <a:ext cx="44196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itchFamily="66" charset="0"/>
              </a:rPr>
              <a:t>Message</a:t>
            </a:r>
            <a:endParaRPr lang="en-US" sz="3200" dirty="0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1371600" y="4419600"/>
            <a:ext cx="4419600" cy="584775"/>
          </a:xfrm>
          <a:prstGeom prst="rect">
            <a:avLst/>
          </a:prstGeom>
          <a:solidFill>
            <a:srgbClr val="FF7C8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itchFamily="66" charset="0"/>
              </a:rPr>
              <a:t>Mailbox</a:t>
            </a:r>
            <a:endParaRPr lang="en-US" sz="3200" dirty="0"/>
          </a:p>
        </p:txBody>
      </p:sp>
      <p:sp>
        <p:nvSpPr>
          <p:cNvPr id="8" name="Action Button: End 7">
            <a:hlinkClick r:id="rId5" action="ppaction://hlinksldjump" highlightClick="1"/>
          </p:cNvPr>
          <p:cNvSpPr/>
          <p:nvPr/>
        </p:nvSpPr>
        <p:spPr>
          <a:xfrm>
            <a:off x="8001000" y="3810000"/>
            <a:ext cx="838200" cy="609600"/>
          </a:xfrm>
          <a:prstGeom prst="actionButtonEnd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>
                <a:latin typeface="Comic Sans MS" pitchFamily="66" charset="0"/>
              </a:rPr>
              <a:t>* Connection section is used to identify the connection number of the target NXT (the NXT that will receive the message). </a:t>
            </a:r>
          </a:p>
          <a:p>
            <a:pPr lvl="0">
              <a:buNone/>
            </a:pPr>
            <a:r>
              <a:rPr lang="en-US" dirty="0" smtClean="0">
                <a:latin typeface="Comic Sans MS" pitchFamily="66" charset="0"/>
              </a:rPr>
              <a:t>* It is a value between 0 and 3.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533400"/>
            <a:ext cx="7848600" cy="707886"/>
          </a:xfrm>
          <a:prstGeom prst="rect">
            <a:avLst/>
          </a:prstGeom>
          <a:solidFill>
            <a:srgbClr val="FFCF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Connection</a:t>
            </a:r>
            <a:endParaRPr lang="en-US" sz="40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19600"/>
            <a:ext cx="7772400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286000" y="4343400"/>
            <a:ext cx="6248400" cy="838200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rId3" action="ppaction://hlinksldjump" highlightClick="1"/>
          </p:cNvPr>
          <p:cNvSpPr/>
          <p:nvPr/>
        </p:nvSpPr>
        <p:spPr>
          <a:xfrm>
            <a:off x="8153400" y="2667000"/>
            <a:ext cx="762000" cy="609600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591</Words>
  <Application>Microsoft Office PowerPoint</Application>
  <PresentationFormat>On-screen Show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Blue Tooth Communication</vt:lpstr>
      <vt:lpstr>Slide 2</vt:lpstr>
      <vt:lpstr>Introduction</vt:lpstr>
      <vt:lpstr>Bluetooth communication in NXT-G programs can be used to:</vt:lpstr>
      <vt:lpstr>Slide 5</vt:lpstr>
      <vt:lpstr>Send Message Block</vt:lpstr>
      <vt:lpstr>Send Message Block</vt:lpstr>
      <vt:lpstr>Send Message Block</vt:lpstr>
      <vt:lpstr>Slide 9</vt:lpstr>
      <vt:lpstr>Slide 10</vt:lpstr>
      <vt:lpstr>Slide 11</vt:lpstr>
      <vt:lpstr>Slide 12</vt:lpstr>
      <vt:lpstr>Receive Message Block</vt:lpstr>
      <vt:lpstr>Receive Message Block</vt:lpstr>
      <vt:lpstr>Receive Message Block</vt:lpstr>
      <vt:lpstr>Slide 16</vt:lpstr>
      <vt:lpstr>Slide 17</vt:lpstr>
      <vt:lpstr>Slide 18</vt:lpstr>
      <vt:lpstr>Slide 19</vt:lpstr>
    </vt:vector>
  </TitlesOfParts>
  <Company>IAT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Tooth Communication</dc:title>
  <dc:creator>noran.drak</dc:creator>
  <cp:lastModifiedBy>noran.drak</cp:lastModifiedBy>
  <cp:revision>11</cp:revision>
  <dcterms:created xsi:type="dcterms:W3CDTF">2012-02-04T14:28:28Z</dcterms:created>
  <dcterms:modified xsi:type="dcterms:W3CDTF">2012-02-05T04:35:47Z</dcterms:modified>
</cp:coreProperties>
</file>